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8" r:id="rId12"/>
    <p:sldId id="267" r:id="rId13"/>
    <p:sldId id="265"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gif>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B3739F8-B3CA-4A65-B58C-79F0853A61E7}" type="datetimeFigureOut">
              <a:rPr lang="en-US" smtClean="0"/>
              <a:t>6/26/2019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4211419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3739F8-B3CA-4A65-B58C-79F0853A61E7}" type="datetimeFigureOut">
              <a:rPr lang="en-US" smtClean="0"/>
              <a:t>6/26/2019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34620631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3739F8-B3CA-4A65-B58C-79F0853A61E7}" type="datetimeFigureOut">
              <a:rPr lang="en-US" smtClean="0"/>
              <a:t>6/26/2019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1587578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3739F8-B3CA-4A65-B58C-79F0853A61E7}" type="datetimeFigureOut">
              <a:rPr lang="en-US" smtClean="0"/>
              <a:t>6/26/2019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1181117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B3739F8-B3CA-4A65-B58C-79F0853A61E7}" type="datetimeFigureOut">
              <a:rPr lang="en-US" smtClean="0"/>
              <a:t>6/26/2019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18733035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B3739F8-B3CA-4A65-B58C-79F0853A61E7}" type="datetimeFigureOut">
              <a:rPr lang="en-US" smtClean="0"/>
              <a:t>6/26/2019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1532197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B3739F8-B3CA-4A65-B58C-79F0853A61E7}" type="datetimeFigureOut">
              <a:rPr lang="en-US" smtClean="0"/>
              <a:t>6/26/2019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3190386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B3739F8-B3CA-4A65-B58C-79F0853A61E7}" type="datetimeFigureOut">
              <a:rPr lang="en-US" smtClean="0"/>
              <a:t>6/26/2019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1278525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3739F8-B3CA-4A65-B58C-79F0853A61E7}" type="datetimeFigureOut">
              <a:rPr lang="en-US" smtClean="0"/>
              <a:t>6/26/2019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1389255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B3739F8-B3CA-4A65-B58C-79F0853A61E7}" type="datetimeFigureOut">
              <a:rPr lang="en-US" smtClean="0"/>
              <a:t>6/26/2019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319927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B3739F8-B3CA-4A65-B58C-79F0853A61E7}" type="datetimeFigureOut">
              <a:rPr lang="en-US" smtClean="0"/>
              <a:t>6/26/2019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1BB225-2AC8-406A-8850-26312C682B4F}" type="slidenum">
              <a:rPr lang="en-US" smtClean="0"/>
              <a:t>‹#›</a:t>
            </a:fld>
            <a:endParaRPr lang="en-US"/>
          </a:p>
        </p:txBody>
      </p:sp>
    </p:spTree>
    <p:extLst>
      <p:ext uri="{BB962C8B-B14F-4D97-AF65-F5344CB8AC3E}">
        <p14:creationId xmlns:p14="http://schemas.microsoft.com/office/powerpoint/2010/main" val="2324698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3739F8-B3CA-4A65-B58C-79F0853A61E7}" type="datetimeFigureOut">
              <a:rPr lang="en-US" smtClean="0"/>
              <a:t>6/26/2019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1BB225-2AC8-406A-8850-26312C682B4F}" type="slidenum">
              <a:rPr lang="en-US" smtClean="0"/>
              <a:t>‹#›</a:t>
            </a:fld>
            <a:endParaRPr lang="en-US"/>
          </a:p>
        </p:txBody>
      </p:sp>
    </p:spTree>
    <p:extLst>
      <p:ext uri="{BB962C8B-B14F-4D97-AF65-F5344CB8AC3E}">
        <p14:creationId xmlns:p14="http://schemas.microsoft.com/office/powerpoint/2010/main" val="4763709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AI vs Machine Learning vs Deep Learning</a:t>
            </a:r>
            <a:br>
              <a:rPr lang="en-US" dirty="0"/>
            </a:b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228550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Deep learning </a:t>
            </a:r>
            <a:endParaRPr lang="en-US" dirty="0"/>
          </a:p>
        </p:txBody>
      </p:sp>
      <p:sp>
        <p:nvSpPr>
          <p:cNvPr id="3" name="Content Placeholder 2"/>
          <p:cNvSpPr>
            <a:spLocks noGrp="1"/>
          </p:cNvSpPr>
          <p:nvPr>
            <p:ph idx="1"/>
          </p:nvPr>
        </p:nvSpPr>
        <p:spPr/>
        <p:txBody>
          <a:bodyPr/>
          <a:lstStyle/>
          <a:p>
            <a:r>
              <a:rPr lang="en-US" dirty="0"/>
              <a:t>“Deep learning is a particular kind of machine learning that achieves great power and flexibility by learning to represent the world as nested hierarchy of concepts or abstraction”</a:t>
            </a:r>
          </a:p>
        </p:txBody>
      </p:sp>
    </p:spTree>
    <p:extLst>
      <p:ext uri="{BB962C8B-B14F-4D97-AF65-F5344CB8AC3E}">
        <p14:creationId xmlns:p14="http://schemas.microsoft.com/office/powerpoint/2010/main" val="33291782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Deep Learning Concept </a:t>
            </a:r>
            <a:endParaRPr lang="en-US" dirty="0"/>
          </a:p>
        </p:txBody>
      </p:sp>
      <p:sp>
        <p:nvSpPr>
          <p:cNvPr id="3" name="Content Placeholder 2"/>
          <p:cNvSpPr>
            <a:spLocks noGrp="1"/>
          </p:cNvSpPr>
          <p:nvPr>
            <p:ph idx="1"/>
          </p:nvPr>
        </p:nvSpPr>
        <p:spPr/>
        <p:txBody>
          <a:bodyPr/>
          <a:lstStyle/>
          <a:p>
            <a:pPr algn="just"/>
            <a:r>
              <a:rPr lang="en-US" dirty="0" smtClean="0"/>
              <a:t>The concept of deep learning is not new. But recently its hype has increased, and deep learning is getting more attention. </a:t>
            </a:r>
          </a:p>
          <a:p>
            <a:pPr algn="just"/>
            <a:r>
              <a:rPr lang="en-US" dirty="0" smtClean="0"/>
              <a:t>This field is a special kind of machine learning which is inspired by the functionality of our brain cells called artificial neural network.</a:t>
            </a:r>
          </a:p>
          <a:p>
            <a:pPr algn="just"/>
            <a:r>
              <a:rPr lang="en-US" dirty="0" smtClean="0"/>
              <a:t> It simply takes data connections between all artificial neurons and adjusts them according to the data pattern. More neurons are needed if the size of the data is large. </a:t>
            </a:r>
          </a:p>
          <a:p>
            <a:pPr algn="just"/>
            <a:r>
              <a:rPr lang="en-US" dirty="0" smtClean="0"/>
              <a:t>It automatically features learning at multiple levels of abstraction thereby allowing a system to learn complex functions mapping without depending on any specific algorithm</a:t>
            </a:r>
            <a:endParaRPr lang="en-US" dirty="0"/>
          </a:p>
        </p:txBody>
      </p:sp>
    </p:spTree>
    <p:extLst>
      <p:ext uri="{BB962C8B-B14F-4D97-AF65-F5344CB8AC3E}">
        <p14:creationId xmlns:p14="http://schemas.microsoft.com/office/powerpoint/2010/main" val="33955218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 </a:t>
            </a:r>
            <a:endParaRPr lang="en-US" dirty="0"/>
          </a:p>
        </p:txBody>
      </p:sp>
      <p:sp>
        <p:nvSpPr>
          <p:cNvPr id="3" name="Content Placeholder 2"/>
          <p:cNvSpPr>
            <a:spLocks noGrp="1"/>
          </p:cNvSpPr>
          <p:nvPr>
            <p:ph idx="1"/>
          </p:nvPr>
        </p:nvSpPr>
        <p:spPr/>
        <p:txBody>
          <a:bodyPr/>
          <a:lstStyle/>
          <a:p>
            <a:endParaRPr lang="en-US"/>
          </a:p>
        </p:txBody>
      </p:sp>
      <p:pic>
        <p:nvPicPr>
          <p:cNvPr id="3074" name="Picture 2" descr="https://d1jnx9ba8s6j9r.cloudfront.net/blog/wp-content/uploads/2018/06/Square-Analogy-AI-vs-Machine-Learning-vs-Deep-Learning-Edureka-421x3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000500"/>
            <a:ext cx="4010025" cy="2857500"/>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09173" y="365125"/>
            <a:ext cx="6435036" cy="3619708"/>
          </a:xfrm>
          <a:prstGeom prst="rect">
            <a:avLst/>
          </a:prstGeom>
        </p:spPr>
      </p:pic>
    </p:spTree>
    <p:extLst>
      <p:ext uri="{BB962C8B-B14F-4D97-AF65-F5344CB8AC3E}">
        <p14:creationId xmlns:p14="http://schemas.microsoft.com/office/powerpoint/2010/main" val="38082563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8" name="Content Placeholder 7"/>
          <p:cNvSpPr>
            <a:spLocks noGrp="1"/>
          </p:cNvSpPr>
          <p:nvPr>
            <p:ph idx="1"/>
          </p:nvPr>
        </p:nvSpPr>
        <p:spPr/>
        <p:txBody>
          <a:bodyPr/>
          <a:lstStyle/>
          <a:p>
            <a:endParaRPr lang="en-US"/>
          </a:p>
        </p:txBody>
      </p:sp>
      <p:pic>
        <p:nvPicPr>
          <p:cNvPr id="4098" name="Picture 2" descr="Image result for deep learning vs machine learn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 y="365125"/>
            <a:ext cx="10897196" cy="5811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69006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122" name="Picture 2" descr="Image result for deep learning vs machine learni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5004" y="1027906"/>
            <a:ext cx="11621991" cy="49769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96650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6146" name="Picture 2" descr="Image result for deep learning vs machine learn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7888" y="365125"/>
            <a:ext cx="10056223" cy="59512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77256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7170" name="Picture 2" descr="Image result for deep learning vs machine learn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9146" y="2041545"/>
            <a:ext cx="9581149" cy="4386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03442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209799" y="359144"/>
            <a:ext cx="7522029" cy="5817819"/>
          </a:xfrm>
          <a:prstGeom prst="rect">
            <a:avLst/>
          </a:prstGeom>
        </p:spPr>
      </p:pic>
    </p:spTree>
    <p:extLst>
      <p:ext uri="{BB962C8B-B14F-4D97-AF65-F5344CB8AC3E}">
        <p14:creationId xmlns:p14="http://schemas.microsoft.com/office/powerpoint/2010/main" val="33315317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196340" y="0"/>
            <a:ext cx="9799320" cy="6990182"/>
          </a:xfrm>
          <a:prstGeom prst="rect">
            <a:avLst/>
          </a:prstGeom>
        </p:spPr>
      </p:pic>
    </p:spTree>
    <p:extLst>
      <p:ext uri="{BB962C8B-B14F-4D97-AF65-F5344CB8AC3E}">
        <p14:creationId xmlns:p14="http://schemas.microsoft.com/office/powerpoint/2010/main" val="124841772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820488" y="187643"/>
            <a:ext cx="6551023" cy="6551023"/>
          </a:xfrm>
          <a:prstGeom prst="rect">
            <a:avLst/>
          </a:prstGeom>
        </p:spPr>
      </p:pic>
    </p:spTree>
    <p:extLst>
      <p:ext uri="{BB962C8B-B14F-4D97-AF65-F5344CB8AC3E}">
        <p14:creationId xmlns:p14="http://schemas.microsoft.com/office/powerpoint/2010/main" val="25199145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a:t>
            </a:r>
            <a:endParaRPr lang="en-US" dirty="0"/>
          </a:p>
        </p:txBody>
      </p:sp>
      <p:sp>
        <p:nvSpPr>
          <p:cNvPr id="3" name="Content Placeholder 2"/>
          <p:cNvSpPr>
            <a:spLocks noGrp="1"/>
          </p:cNvSpPr>
          <p:nvPr>
            <p:ph idx="1"/>
          </p:nvPr>
        </p:nvSpPr>
        <p:spPr/>
        <p:txBody>
          <a:bodyPr/>
          <a:lstStyle/>
          <a:p>
            <a:pPr marL="0" indent="0" algn="ctr">
              <a:buNone/>
            </a:pPr>
            <a:r>
              <a:rPr lang="en-US" dirty="0" smtClean="0">
                <a:latin typeface="Bell MT" panose="02020503060305020303" pitchFamily="18" charset="0"/>
              </a:rPr>
              <a:t>“Artificial </a:t>
            </a:r>
            <a:r>
              <a:rPr lang="en-US" dirty="0">
                <a:latin typeface="Bell MT" panose="02020503060305020303" pitchFamily="18" charset="0"/>
              </a:rPr>
              <a:t>Intelligence is the broader umbrella under which Machine Learning and Deep Learning come. And you can also see in the diagram that even deep learning is a subset of Machine Learning. So all three of them AI, machine learning and deep learning are just the subsets of each other. So let us move on and understand how exactly they are different from each </a:t>
            </a:r>
            <a:r>
              <a:rPr lang="en-US" dirty="0" smtClean="0">
                <a:latin typeface="Bell MT" panose="02020503060305020303" pitchFamily="18" charset="0"/>
              </a:rPr>
              <a:t>other”.</a:t>
            </a:r>
            <a:r>
              <a:rPr lang="en-US" dirty="0">
                <a:latin typeface="Bell MT" panose="02020503060305020303" pitchFamily="18" charset="0"/>
              </a:rPr>
              <a:t> </a:t>
            </a:r>
          </a:p>
          <a:p>
            <a:endParaRPr lang="en-US" dirty="0"/>
          </a:p>
        </p:txBody>
      </p:sp>
    </p:spTree>
    <p:extLst>
      <p:ext uri="{BB962C8B-B14F-4D97-AF65-F5344CB8AC3E}">
        <p14:creationId xmlns:p14="http://schemas.microsoft.com/office/powerpoint/2010/main" val="17192616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626723" y="365125"/>
            <a:ext cx="7392488" cy="6409192"/>
          </a:xfrm>
          <a:prstGeom prst="rect">
            <a:avLst/>
          </a:prstGeom>
        </p:spPr>
      </p:pic>
    </p:spTree>
    <p:extLst>
      <p:ext uri="{BB962C8B-B14F-4D97-AF65-F5344CB8AC3E}">
        <p14:creationId xmlns:p14="http://schemas.microsoft.com/office/powerpoint/2010/main" val="20071174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00062"/>
            <a:ext cx="10515600" cy="1325563"/>
          </a:xfrm>
        </p:spPr>
        <p:txBody>
          <a:bodyPr>
            <a:noAutofit/>
          </a:bodyPr>
          <a:lstStyle/>
          <a:p>
            <a:r>
              <a:rPr lang="en-US" sz="6000" b="1" dirty="0">
                <a:effectLst>
                  <a:outerShdw blurRad="38100" dist="38100" dir="2700000" algn="tl">
                    <a:srgbClr val="000000">
                      <a:alpha val="43137"/>
                    </a:srgbClr>
                  </a:outerShdw>
                </a:effectLst>
              </a:rPr>
              <a:t>p</a:t>
            </a:r>
            <a:r>
              <a:rPr lang="en-US" sz="6000" b="1" dirty="0" smtClean="0">
                <a:effectLst>
                  <a:outerShdw blurRad="38100" dist="38100" dir="2700000" algn="tl">
                    <a:srgbClr val="000000">
                      <a:alpha val="43137"/>
                    </a:srgbClr>
                  </a:outerShdw>
                </a:effectLst>
              </a:rPr>
              <a:t>ip install </a:t>
            </a:r>
            <a:r>
              <a:rPr lang="en-US" sz="6000" b="1" dirty="0" err="1" smtClean="0">
                <a:effectLst>
                  <a:outerShdw blurRad="38100" dist="38100" dir="2700000" algn="tl">
                    <a:srgbClr val="000000">
                      <a:alpha val="43137"/>
                    </a:srgbClr>
                  </a:outerShdw>
                </a:effectLst>
              </a:rPr>
              <a:t>opencv</a:t>
            </a:r>
            <a:r>
              <a:rPr lang="en-US" sz="6000" b="1" dirty="0" smtClean="0">
                <a:effectLst>
                  <a:outerShdw blurRad="38100" dist="38100" dir="2700000" algn="tl">
                    <a:srgbClr val="000000">
                      <a:alpha val="43137"/>
                    </a:srgbClr>
                  </a:outerShdw>
                </a:effectLst>
              </a:rPr>
              <a:t>-</a:t>
            </a:r>
            <a:r>
              <a:rPr lang="en-US" sz="6000" b="1" dirty="0" err="1" smtClean="0">
                <a:effectLst>
                  <a:outerShdw blurRad="38100" dist="38100" dir="2700000" algn="tl">
                    <a:srgbClr val="000000">
                      <a:alpha val="43137"/>
                    </a:srgbClr>
                  </a:outerShdw>
                </a:effectLst>
              </a:rPr>
              <a:t>contrib</a:t>
            </a:r>
            <a:r>
              <a:rPr lang="en-US" sz="6000" b="1" dirty="0" smtClean="0">
                <a:effectLst>
                  <a:outerShdw blurRad="38100" dist="38100" dir="2700000" algn="tl">
                    <a:srgbClr val="000000">
                      <a:alpha val="43137"/>
                    </a:srgbClr>
                  </a:outerShdw>
                </a:effectLst>
              </a:rPr>
              <a:t>-python </a:t>
            </a:r>
            <a:endParaRPr lang="en-US" sz="6000"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299523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471269" y="887640"/>
            <a:ext cx="11249462" cy="4729389"/>
          </a:xfrm>
          <a:prstGeom prst="rect">
            <a:avLst/>
          </a:prstGeom>
        </p:spPr>
      </p:pic>
    </p:spTree>
    <p:extLst>
      <p:ext uri="{BB962C8B-B14F-4D97-AF65-F5344CB8AC3E}">
        <p14:creationId xmlns:p14="http://schemas.microsoft.com/office/powerpoint/2010/main" val="22749959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Starting with Artificial Intelligence</a:t>
            </a:r>
            <a:r>
              <a:rPr lang="en-US" dirty="0" smtClean="0"/>
              <a:t/>
            </a:r>
            <a:br>
              <a:rPr lang="en-US" dirty="0" smtClean="0"/>
            </a:br>
            <a:endParaRPr lang="en-US" dirty="0"/>
          </a:p>
        </p:txBody>
      </p:sp>
      <p:sp>
        <p:nvSpPr>
          <p:cNvPr id="3" name="Content Placeholder 2"/>
          <p:cNvSpPr>
            <a:spLocks noGrp="1"/>
          </p:cNvSpPr>
          <p:nvPr>
            <p:ph idx="1"/>
          </p:nvPr>
        </p:nvSpPr>
        <p:spPr>
          <a:xfrm>
            <a:off x="838200" y="1825625"/>
            <a:ext cx="6450874" cy="4351338"/>
          </a:xfrm>
        </p:spPr>
        <p:txBody>
          <a:bodyPr>
            <a:normAutofit fontScale="77500" lnSpcReduction="20000"/>
          </a:bodyPr>
          <a:lstStyle/>
          <a:p>
            <a:pPr algn="just"/>
            <a:r>
              <a:rPr lang="en-US" dirty="0" smtClean="0"/>
              <a:t>The </a:t>
            </a:r>
            <a:r>
              <a:rPr lang="en-US" dirty="0"/>
              <a:t>term artificial intelligence was first coined in the year 1956, but </a:t>
            </a:r>
            <a:r>
              <a:rPr lang="en-US" b="1" dirty="0"/>
              <a:t>AI has become more popular these days why?</a:t>
            </a:r>
            <a:r>
              <a:rPr lang="en-US" dirty="0"/>
              <a:t> Well, it’s because of the tremendous increase in data volumes, advanced algorithms, and improvements in computing power and storage.</a:t>
            </a:r>
          </a:p>
          <a:p>
            <a:pPr algn="just"/>
            <a:r>
              <a:rPr lang="en-US" dirty="0"/>
              <a:t>The data we had was not enough to predict the accurate result. But now there is a tremendous increase in the amount of data. </a:t>
            </a:r>
          </a:p>
          <a:p>
            <a:pPr algn="just"/>
            <a:r>
              <a:rPr lang="en-US" dirty="0"/>
              <a:t>Now we even have more advanced algorithms and high end computing power and storage that can deal with such large amount of data. </a:t>
            </a:r>
            <a:endParaRPr lang="en-US" dirty="0" smtClean="0"/>
          </a:p>
          <a:p>
            <a:pPr algn="just"/>
            <a:r>
              <a:rPr lang="en-US" dirty="0" smtClean="0"/>
              <a:t>As </a:t>
            </a:r>
            <a:r>
              <a:rPr lang="en-US" dirty="0"/>
              <a:t>a result, it is expected that 70% of the enterprise will implement AI over the next 12 months, which is up from 40% in 2016 and 51% in 2017.</a:t>
            </a:r>
          </a:p>
          <a:p>
            <a:endParaRPr lang="en-US" dirty="0"/>
          </a:p>
        </p:txBody>
      </p:sp>
      <p:pic>
        <p:nvPicPr>
          <p:cNvPr id="4" name="Picture 3"/>
          <p:cNvPicPr>
            <a:picLocks noChangeAspect="1"/>
          </p:cNvPicPr>
          <p:nvPr/>
        </p:nvPicPr>
        <p:blipFill>
          <a:blip r:embed="rId2"/>
          <a:stretch>
            <a:fillRect/>
          </a:stretch>
        </p:blipFill>
        <p:spPr>
          <a:xfrm>
            <a:off x="7456441" y="1690688"/>
            <a:ext cx="4514509" cy="4318226"/>
          </a:xfrm>
          <a:prstGeom prst="rect">
            <a:avLst/>
          </a:prstGeom>
        </p:spPr>
      </p:pic>
    </p:spTree>
    <p:extLst>
      <p:ext uri="{BB962C8B-B14F-4D97-AF65-F5344CB8AC3E}">
        <p14:creationId xmlns:p14="http://schemas.microsoft.com/office/powerpoint/2010/main" val="1958632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Artificial Intelligence?</a:t>
            </a:r>
            <a:br>
              <a:rPr lang="en-US" dirty="0"/>
            </a:br>
            <a:endParaRPr lang="en-US" dirty="0"/>
          </a:p>
        </p:txBody>
      </p:sp>
      <p:sp>
        <p:nvSpPr>
          <p:cNvPr id="3" name="Content Placeholder 2"/>
          <p:cNvSpPr>
            <a:spLocks noGrp="1"/>
          </p:cNvSpPr>
          <p:nvPr>
            <p:ph idx="1"/>
          </p:nvPr>
        </p:nvSpPr>
        <p:spPr/>
        <p:txBody>
          <a:bodyPr/>
          <a:lstStyle/>
          <a:p>
            <a:r>
              <a:rPr lang="en-US" dirty="0"/>
              <a:t> Artificial Intelligence is a technique which allows the machines to act like humans by replicating their </a:t>
            </a:r>
            <a:r>
              <a:rPr lang="en-US" dirty="0" err="1"/>
              <a:t>behaviour</a:t>
            </a:r>
            <a:r>
              <a:rPr lang="en-US" dirty="0"/>
              <a:t> and nature. </a:t>
            </a:r>
          </a:p>
          <a:p>
            <a:r>
              <a:rPr lang="en-US" dirty="0"/>
              <a:t>Artificial Intelligence makes it possible for the machines to learn from their experience. The machines adjust their response based on new inputs thereby performing human-like tasks by processing large amounts of data and recognizing patterns in them.</a:t>
            </a:r>
          </a:p>
        </p:txBody>
      </p:sp>
    </p:spTree>
    <p:extLst>
      <p:ext uri="{BB962C8B-B14F-4D97-AF65-F5344CB8AC3E}">
        <p14:creationId xmlns:p14="http://schemas.microsoft.com/office/powerpoint/2010/main" val="30917158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a:t>
            </a:r>
            <a:endParaRPr lang="en-US" dirty="0"/>
          </a:p>
        </p:txBody>
      </p:sp>
      <p:pic>
        <p:nvPicPr>
          <p:cNvPr id="27" name="Content Placeholder 26"/>
          <p:cNvPicPr>
            <a:picLocks noGrp="1" noChangeAspect="1"/>
          </p:cNvPicPr>
          <p:nvPr>
            <p:ph idx="1"/>
          </p:nvPr>
        </p:nvPicPr>
        <p:blipFill>
          <a:blip r:embed="rId2"/>
          <a:stretch>
            <a:fillRect/>
          </a:stretch>
        </p:blipFill>
        <p:spPr>
          <a:xfrm>
            <a:off x="838200" y="1870305"/>
            <a:ext cx="5594233" cy="3132770"/>
          </a:xfrm>
          <a:prstGeom prst="rect">
            <a:avLst/>
          </a:prstGeom>
        </p:spPr>
      </p:pic>
      <p:pic>
        <p:nvPicPr>
          <p:cNvPr id="28" name="Picture 27"/>
          <p:cNvPicPr>
            <a:picLocks noChangeAspect="1"/>
          </p:cNvPicPr>
          <p:nvPr/>
        </p:nvPicPr>
        <p:blipFill>
          <a:blip r:embed="rId3"/>
          <a:stretch>
            <a:fillRect/>
          </a:stretch>
        </p:blipFill>
        <p:spPr>
          <a:xfrm>
            <a:off x="6834731" y="1870305"/>
            <a:ext cx="4998673" cy="3184208"/>
          </a:xfrm>
          <a:prstGeom prst="rect">
            <a:avLst/>
          </a:prstGeom>
        </p:spPr>
      </p:pic>
    </p:spTree>
    <p:extLst>
      <p:ext uri="{BB962C8B-B14F-4D97-AF65-F5344CB8AC3E}">
        <p14:creationId xmlns:p14="http://schemas.microsoft.com/office/powerpoint/2010/main" val="27227289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 </a:t>
            </a:r>
            <a:endParaRPr lang="en-US" dirty="0"/>
          </a:p>
        </p:txBody>
      </p:sp>
      <p:pic>
        <p:nvPicPr>
          <p:cNvPr id="4" name="Content Placeholder 3"/>
          <p:cNvPicPr>
            <a:picLocks noGrp="1" noChangeAspect="1"/>
          </p:cNvPicPr>
          <p:nvPr>
            <p:ph idx="1"/>
          </p:nvPr>
        </p:nvPicPr>
        <p:blipFill>
          <a:blip r:embed="rId2"/>
          <a:stretch>
            <a:fillRect/>
          </a:stretch>
        </p:blipFill>
        <p:spPr>
          <a:xfrm>
            <a:off x="0" y="1885656"/>
            <a:ext cx="3238500" cy="1409700"/>
          </a:xfrm>
          <a:prstGeom prst="rect">
            <a:avLst/>
          </a:prstGeom>
        </p:spPr>
      </p:pic>
      <p:pic>
        <p:nvPicPr>
          <p:cNvPr id="5" name="Picture 4"/>
          <p:cNvPicPr>
            <a:picLocks noChangeAspect="1"/>
          </p:cNvPicPr>
          <p:nvPr/>
        </p:nvPicPr>
        <p:blipFill>
          <a:blip r:embed="rId3"/>
          <a:stretch>
            <a:fillRect/>
          </a:stretch>
        </p:blipFill>
        <p:spPr>
          <a:xfrm>
            <a:off x="7305675" y="4945992"/>
            <a:ext cx="2143125" cy="2143125"/>
          </a:xfrm>
          <a:prstGeom prst="rect">
            <a:avLst/>
          </a:prstGeom>
        </p:spPr>
      </p:pic>
      <p:pic>
        <p:nvPicPr>
          <p:cNvPr id="6" name="Picture 5"/>
          <p:cNvPicPr>
            <a:picLocks noChangeAspect="1"/>
          </p:cNvPicPr>
          <p:nvPr/>
        </p:nvPicPr>
        <p:blipFill>
          <a:blip r:embed="rId4"/>
          <a:stretch>
            <a:fillRect/>
          </a:stretch>
        </p:blipFill>
        <p:spPr>
          <a:xfrm>
            <a:off x="226422" y="4562201"/>
            <a:ext cx="3899983" cy="2191295"/>
          </a:xfrm>
          <a:prstGeom prst="rect">
            <a:avLst/>
          </a:prstGeom>
        </p:spPr>
      </p:pic>
      <p:pic>
        <p:nvPicPr>
          <p:cNvPr id="8" name="Picture 7"/>
          <p:cNvPicPr>
            <a:picLocks noChangeAspect="1"/>
          </p:cNvPicPr>
          <p:nvPr/>
        </p:nvPicPr>
        <p:blipFill>
          <a:blip r:embed="rId5"/>
          <a:stretch>
            <a:fillRect/>
          </a:stretch>
        </p:blipFill>
        <p:spPr>
          <a:xfrm>
            <a:off x="4126405" y="1644719"/>
            <a:ext cx="7900288" cy="3301273"/>
          </a:xfrm>
          <a:prstGeom prst="rect">
            <a:avLst/>
          </a:prstGeom>
        </p:spPr>
      </p:pic>
    </p:spTree>
    <p:extLst>
      <p:ext uri="{BB962C8B-B14F-4D97-AF65-F5344CB8AC3E}">
        <p14:creationId xmlns:p14="http://schemas.microsoft.com/office/powerpoint/2010/main" val="18008795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Machine Learning?</a:t>
            </a:r>
            <a:br>
              <a:rPr lang="en-US" dirty="0"/>
            </a:br>
            <a:endParaRPr lang="en-US" dirty="0"/>
          </a:p>
        </p:txBody>
      </p:sp>
      <p:sp>
        <p:nvSpPr>
          <p:cNvPr id="3" name="Content Placeholder 2"/>
          <p:cNvSpPr>
            <a:spLocks noGrp="1"/>
          </p:cNvSpPr>
          <p:nvPr>
            <p:ph idx="1"/>
          </p:nvPr>
        </p:nvSpPr>
        <p:spPr/>
        <p:txBody>
          <a:bodyPr/>
          <a:lstStyle/>
          <a:p>
            <a:r>
              <a:rPr lang="en-US" dirty="0"/>
              <a:t> “Machine Learning is a subset of artificial intelligence. It allows the machines to learn and make predictions based on its experience(data)“ </a:t>
            </a:r>
          </a:p>
          <a:p>
            <a:endParaRPr lang="en-US" dirty="0"/>
          </a:p>
        </p:txBody>
      </p:sp>
    </p:spTree>
    <p:extLst>
      <p:ext uri="{BB962C8B-B14F-4D97-AF65-F5344CB8AC3E}">
        <p14:creationId xmlns:p14="http://schemas.microsoft.com/office/powerpoint/2010/main" val="33625255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pic>
        <p:nvPicPr>
          <p:cNvPr id="11" name="Content Placeholder 10"/>
          <p:cNvPicPr>
            <a:picLocks noGrp="1" noChangeAspect="1"/>
          </p:cNvPicPr>
          <p:nvPr>
            <p:ph idx="1"/>
          </p:nvPr>
        </p:nvPicPr>
        <p:blipFill>
          <a:blip r:embed="rId2"/>
          <a:stretch>
            <a:fillRect/>
          </a:stretch>
        </p:blipFill>
        <p:spPr>
          <a:xfrm>
            <a:off x="0" y="2598832"/>
            <a:ext cx="7048500" cy="4181475"/>
          </a:xfrm>
          <a:prstGeom prst="rect">
            <a:avLst/>
          </a:prstGeom>
        </p:spPr>
      </p:pic>
      <p:pic>
        <p:nvPicPr>
          <p:cNvPr id="13" name="Picture 12"/>
          <p:cNvPicPr>
            <a:picLocks noChangeAspect="1"/>
          </p:cNvPicPr>
          <p:nvPr/>
        </p:nvPicPr>
        <p:blipFill>
          <a:blip r:embed="rId3"/>
          <a:stretch>
            <a:fillRect/>
          </a:stretch>
        </p:blipFill>
        <p:spPr>
          <a:xfrm>
            <a:off x="6278377" y="1557988"/>
            <a:ext cx="5902505" cy="3259671"/>
          </a:xfrm>
          <a:prstGeom prst="rect">
            <a:avLst/>
          </a:prstGeom>
        </p:spPr>
      </p:pic>
    </p:spTree>
    <p:extLst>
      <p:ext uri="{BB962C8B-B14F-4D97-AF65-F5344CB8AC3E}">
        <p14:creationId xmlns:p14="http://schemas.microsoft.com/office/powerpoint/2010/main" val="131076007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1151</TotalTime>
  <Words>252</Words>
  <Application>Microsoft Office PowerPoint</Application>
  <PresentationFormat>Widescreen</PresentationFormat>
  <Paragraphs>25</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Bell MT</vt:lpstr>
      <vt:lpstr>Calibri</vt:lpstr>
      <vt:lpstr>Calibri Light</vt:lpstr>
      <vt:lpstr>Office Theme</vt:lpstr>
      <vt:lpstr>AI vs Machine Learning vs Deep Learning </vt:lpstr>
      <vt:lpstr>AI</vt:lpstr>
      <vt:lpstr>PowerPoint Presentation</vt:lpstr>
      <vt:lpstr>Starting with Artificial Intelligence </vt:lpstr>
      <vt:lpstr>What is Artificial Intelligence? </vt:lpstr>
      <vt:lpstr>AI</vt:lpstr>
      <vt:lpstr>Examples </vt:lpstr>
      <vt:lpstr>What is Machine Learning? </vt:lpstr>
      <vt:lpstr>Examples</vt:lpstr>
      <vt:lpstr>Deep learning </vt:lpstr>
      <vt:lpstr>Deep Learning Concept </vt:lpstr>
      <vt:lpstr>Examples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pip install opencv-contrib-python </vt:lpstr>
    </vt:vector>
  </TitlesOfParts>
  <Company>ITC Infotech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vs Machine Learning vs Deep Learning</dc:title>
  <dc:creator>KM VinayakaSwamy</dc:creator>
  <cp:lastModifiedBy>KM VinayakaSwamy</cp:lastModifiedBy>
  <cp:revision>13</cp:revision>
  <dcterms:created xsi:type="dcterms:W3CDTF">2019-05-30T11:12:30Z</dcterms:created>
  <dcterms:modified xsi:type="dcterms:W3CDTF">2019-06-26T08:32:12Z</dcterms:modified>
</cp:coreProperties>
</file>

<file path=docProps/thumbnail.jpeg>
</file>